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6" r:id="rId11"/>
    <p:sldId id="270" r:id="rId12"/>
    <p:sldId id="271" r:id="rId13"/>
    <p:sldId id="272" r:id="rId14"/>
    <p:sldId id="273" r:id="rId15"/>
    <p:sldId id="274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E6F670BD-7E2B-46CB-985D-F5305D3BAD6D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LID4096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01F1F37-2498-402F-A982-84EF7A026F0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695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1F37-2498-402F-A982-84EF7A026F0F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486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5006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373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5287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97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07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9449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4440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7910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422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83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652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38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2873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1275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61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372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A7174-471E-404A-8431-5C131C6B6AA7}" type="datetimeFigureOut">
              <a:rPr lang="LID4096" smtClean="0"/>
              <a:t>07/03/2025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88E248-AC58-4CE4-B445-3B79813E7BC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5282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כותרת 34">
            <a:extLst>
              <a:ext uri="{FF2B5EF4-FFF2-40B4-BE49-F238E27FC236}">
                <a16:creationId xmlns:a16="http://schemas.microsoft.com/office/drawing/2014/main" id="{2B5D331A-C5B6-8439-3F0D-F03CA688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" y="1174376"/>
            <a:ext cx="11905129" cy="1792942"/>
          </a:xfrm>
        </p:spPr>
        <p:txBody>
          <a:bodyPr>
            <a:normAutofit fontScale="90000"/>
          </a:bodyPr>
          <a:lstStyle/>
          <a:p>
            <a:pPr algn="ctr"/>
            <a:b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 proud to present our “Thermo-Solar” system </a:t>
            </a:r>
            <a:br>
              <a:rPr kumimoji="0" lang="en-US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Sun-Radiation is used for Boiler’s water pre-heating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ID40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מציין מיקום תוכן 52">
            <a:extLst>
              <a:ext uri="{FF2B5EF4-FFF2-40B4-BE49-F238E27FC236}">
                <a16:creationId xmlns:a16="http://schemas.microsoft.com/office/drawing/2014/main" id="{3EF7EC82-2677-4BE2-CC05-2CBF7D495F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70329" y="2743200"/>
            <a:ext cx="11905129" cy="387275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lang="en-US" sz="2800" b="1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lang="en-US" sz="2800" b="1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lang="en-US" sz="900" b="1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algn="ctr"/>
            <a:endParaRPr lang="LID4096" dirty="0"/>
          </a:p>
        </p:txBody>
      </p:sp>
      <p:pic>
        <p:nvPicPr>
          <p:cNvPr id="31" name="תמונה 30">
            <a:extLst>
              <a:ext uri="{FF2B5EF4-FFF2-40B4-BE49-F238E27FC236}">
                <a16:creationId xmlns:a16="http://schemas.microsoft.com/office/drawing/2014/main" id="{C4A5E812-FA2D-7C5C-DF15-07B5FFD01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1" y="62753"/>
            <a:ext cx="12078661" cy="10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1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3F22C1F-8466-E3FD-FF29-C2809CE2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219200"/>
            <a:ext cx="11952269" cy="541468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3200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 99 Owner (Tuna caning Factory):  </a:t>
            </a:r>
            <a:br>
              <a:rPr lang="en-US" sz="3200" u="sng" dirty="0">
                <a:solidFill>
                  <a:srgbClr val="3333FF"/>
                </a:solidFill>
                <a:latin typeface="Agency FB" panose="020B0503020202020204" pitchFamily="34" charset="0"/>
              </a:rPr>
            </a:br>
            <a:br>
              <a:rPr lang="en-US" sz="3200" u="sng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gency FB" panose="020B0503020202020204" pitchFamily="34" charset="0"/>
              </a:rPr>
              <a:t>    </a:t>
            </a:r>
            <a:r>
              <a:rPr lang="en-US" sz="3200" dirty="0">
                <a:solidFill>
                  <a:schemeClr val="tx1"/>
                </a:solidFill>
                <a:latin typeface="Aptos Narrow" panose="020B0004020202020204" pitchFamily="34" charset="0"/>
              </a:rPr>
              <a:t>“ </a:t>
            </a:r>
            <a:r>
              <a:rPr lang="en-US" sz="2700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Around  </a:t>
            </a:r>
            <a:r>
              <a:rPr lang="en-US" sz="2700" u="sng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Mid of December 2024</a:t>
            </a:r>
            <a:r>
              <a:rPr lang="en-US" sz="2700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, The </a:t>
            </a:r>
            <a:r>
              <a:rPr lang="en-US" sz="2700" u="sng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“Solar system” had been installed  </a:t>
            </a:r>
            <a:r>
              <a:rPr lang="en-US" sz="2700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in my new Tuna caning factory, (It took 4 days to install) and </a:t>
            </a:r>
            <a:r>
              <a:rPr lang="en-US" sz="2700" u="sng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started to function on the same day”</a:t>
            </a:r>
            <a:br>
              <a:rPr lang="en-US" sz="2700" u="sng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      “To the Gasoline tank, was connected an Electronic meter, for accurate Gasoline litters counting”</a:t>
            </a:r>
            <a:br>
              <a:rPr lang="en-US" sz="2700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       “After </a:t>
            </a:r>
            <a:r>
              <a:rPr lang="en-US" sz="2700" u="sng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4 weeks of carefully and precise monitoring</a:t>
            </a:r>
            <a:r>
              <a:rPr lang="en-US" sz="2700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, by ourselves, each of the systems (</a:t>
            </a:r>
            <a:r>
              <a:rPr lang="en-US" sz="2700" b="1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Regular</a:t>
            </a:r>
            <a:r>
              <a:rPr lang="en-US" sz="2700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 VS  </a:t>
            </a:r>
            <a:r>
              <a:rPr lang="en-US" sz="2700" b="1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Solar</a:t>
            </a:r>
            <a:r>
              <a:rPr lang="en-US" sz="2700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), The </a:t>
            </a:r>
            <a:r>
              <a:rPr lang="en-US" sz="2700" u="sng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Results </a:t>
            </a:r>
            <a:r>
              <a:rPr lang="en-US" sz="2700" b="1" u="sng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clearly shows </a:t>
            </a:r>
            <a:r>
              <a:rPr lang="en-US" sz="2700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u="sng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Saving of 33.5%(!) </a:t>
            </a:r>
            <a:br>
              <a:rPr lang="en-US" sz="2800" b="1" u="sng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</a:br>
            <a:r>
              <a:rPr lang="en-US" sz="2800" b="1" u="sng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of Gasoline, </a:t>
            </a:r>
            <a:r>
              <a:rPr lang="en-US" sz="2700" u="sng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by the </a:t>
            </a:r>
            <a:r>
              <a:rPr lang="en-US" sz="2700" b="1" u="sng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Solar system </a:t>
            </a:r>
            <a:r>
              <a:rPr lang="en-US" sz="2700" u="sng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using</a:t>
            </a:r>
            <a:r>
              <a:rPr lang="en-US" sz="2700" b="1" u="sng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”</a:t>
            </a:r>
            <a:r>
              <a:rPr lang="en-US" sz="2700" b="1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>
                <a:solidFill>
                  <a:schemeClr val="tx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Testified the Owner.</a:t>
            </a:r>
            <a:endParaRPr lang="LID4096" sz="2700" dirty="0">
              <a:solidFill>
                <a:schemeClr val="tx1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4732F94-CE2D-BD46-4983-33B6017E9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294" y="6633882"/>
            <a:ext cx="11952269" cy="161364"/>
          </a:xfrm>
        </p:spPr>
        <p:txBody>
          <a:bodyPr>
            <a:normAutofit fontScale="25000" lnSpcReduction="20000"/>
          </a:bodyPr>
          <a:lstStyle/>
          <a:p>
            <a:endParaRPr lang="LID4096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B36919A-6BF3-175E-3807-6D6D63C07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7" y="0"/>
            <a:ext cx="12071126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7A91D9-290E-CE9F-6AD9-3EF802D99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28164"/>
            <a:ext cx="11851341" cy="860611"/>
          </a:xfrm>
        </p:spPr>
        <p:txBody>
          <a:bodyPr>
            <a:normAutofit fontScale="90000"/>
          </a:bodyPr>
          <a:lstStyle/>
          <a:p>
            <a:pPr algn="ctr"/>
            <a:br>
              <a:rPr lang="en-US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r>
              <a:rPr lang="en-US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Change doing……?</a:t>
            </a:r>
            <a:br>
              <a:rPr lang="en-US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endParaRPr lang="LID4096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70973AB-B52D-68D6-FF20-0D9E62401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38" y="2088774"/>
            <a:ext cx="12131562" cy="4661649"/>
          </a:xfrm>
        </p:spPr>
        <p:txBody>
          <a:bodyPr>
            <a:normAutofit fontScale="925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Today,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Water supplied to Boiler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20°C - </a:t>
            </a:r>
            <a:r>
              <a:rPr lang="en-US" sz="40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30°C</a:t>
            </a:r>
            <a:endParaRPr lang="en-US" sz="900" u="sng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900" u="sng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4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</a:t>
            </a:r>
            <a:r>
              <a:rPr lang="en-US" sz="40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4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“Thermo-Solar” System </a:t>
            </a:r>
            <a:r>
              <a:rPr lang="en-US" sz="40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4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Boiler:</a:t>
            </a:r>
            <a:r>
              <a:rPr lang="en-US" sz="40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u="sng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Boiler’s 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water supply </a:t>
            </a:r>
            <a:r>
              <a:rPr lang="en-US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US" sz="4000" b="1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80°C</a:t>
            </a:r>
            <a:r>
              <a:rPr lang="en-US" sz="4000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to </a:t>
            </a:r>
            <a:r>
              <a:rPr lang="en-US" sz="4000" b="1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95°C </a:t>
            </a:r>
            <a:r>
              <a:rPr lang="en-US" b="1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more)</a:t>
            </a:r>
            <a:endParaRPr lang="en-US" sz="4000" b="1" u="sng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(During </a:t>
            </a:r>
            <a:r>
              <a:rPr lang="en-US" sz="3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monsoon</a:t>
            </a:r>
            <a:r>
              <a:rPr lang="en-US" sz="32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time: </a:t>
            </a:r>
            <a:r>
              <a:rPr lang="en-US" sz="3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60°C</a:t>
            </a:r>
            <a:r>
              <a:rPr lang="en-US" sz="32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to </a:t>
            </a:r>
            <a:r>
              <a:rPr lang="en-US" sz="3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75°C</a:t>
            </a:r>
            <a:r>
              <a:rPr lang="en-US" sz="32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900" u="sng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u="sng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u="sng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This </a:t>
            </a:r>
            <a:r>
              <a:rPr lang="en-US" sz="3600" b="1" u="sng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3600" u="sng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creates the </a:t>
            </a:r>
          </a:p>
          <a:p>
            <a:pPr algn="ctr"/>
            <a:r>
              <a:rPr lang="en-US" sz="3600" b="1" u="sng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Strong &amp; Enough Reason </a:t>
            </a:r>
            <a:r>
              <a:rPr lang="en-US" sz="3600" u="sng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600" b="1" u="sng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3600" u="sng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sz="3600" u="sng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Using ! </a:t>
            </a:r>
            <a:r>
              <a:rPr lang="en-US" sz="3600" u="sng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3333F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57E7CC7-F970-42A8-34BA-25F2D64C3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" y="0"/>
            <a:ext cx="12071126" cy="110956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4FCC571-6CC6-4A38-2FEE-41B3D84CB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271" y="4361332"/>
            <a:ext cx="1107671" cy="1331258"/>
          </a:xfrm>
          <a:prstGeom prst="rect">
            <a:avLst/>
          </a:prstGeom>
        </p:spPr>
      </p:pic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5C6764C8-DC9E-676B-2663-0E32ED29CA4B}"/>
              </a:ext>
            </a:extLst>
          </p:cNvPr>
          <p:cNvCxnSpPr>
            <a:cxnSpLocks/>
          </p:cNvCxnSpPr>
          <p:nvPr/>
        </p:nvCxnSpPr>
        <p:spPr>
          <a:xfrm>
            <a:off x="2581835" y="4930588"/>
            <a:ext cx="1084730" cy="562538"/>
          </a:xfrm>
          <a:prstGeom prst="straightConnector1">
            <a:avLst/>
          </a:prstGeom>
          <a:ln w="3810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E255D2DB-C760-196B-6AB4-6187A5E58FC9}"/>
              </a:ext>
            </a:extLst>
          </p:cNvPr>
          <p:cNvCxnSpPr>
            <a:cxnSpLocks/>
          </p:cNvCxnSpPr>
          <p:nvPr/>
        </p:nvCxnSpPr>
        <p:spPr>
          <a:xfrm flipH="1">
            <a:off x="9423770" y="4892490"/>
            <a:ext cx="670488" cy="1017498"/>
          </a:xfrm>
          <a:prstGeom prst="straightConnector1">
            <a:avLst/>
          </a:prstGeom>
          <a:ln w="3810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67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25618B-5271-B2FF-CAFD-4D84BB3B0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28165"/>
            <a:ext cx="10869206" cy="1398494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requirements saying……….?</a:t>
            </a:r>
            <a:br>
              <a:rPr lang="en-US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endParaRPr lang="LID4096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55174-DDC5-6089-556E-3ECE7BE7E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187388"/>
            <a:ext cx="11537575" cy="4464424"/>
          </a:xfrm>
        </p:spPr>
        <p:txBody>
          <a:bodyPr>
            <a:normAutofit/>
          </a:bodyPr>
          <a:lstStyle/>
          <a:p>
            <a:pPr algn="ctr"/>
            <a:endParaRPr lang="en-US" sz="36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Steam</a:t>
            </a:r>
            <a:r>
              <a:rPr lang="en-US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feeding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8 Retorts</a:t>
            </a:r>
            <a:r>
              <a:rPr lang="en-US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needs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en-US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of:</a:t>
            </a:r>
          </a:p>
          <a:p>
            <a:pPr algn="ctr"/>
            <a:endParaRPr lang="en-US" sz="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Clr>
                <a:srgbClr val="90C226"/>
              </a:buClr>
              <a:buFont typeface="Wingdings" panose="05000000000000000000" pitchFamily="2" charset="2"/>
              <a:buChar char="Ø"/>
              <a:defRPr/>
            </a:pPr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hour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 Ton 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hours a day: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hours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steam for each working day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 Tons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ID4096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C1A5769-7E73-D67A-3E97-908978605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" y="0"/>
            <a:ext cx="12071126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0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904AC8-F4E9-0B06-9860-B7F50A2F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6" y="1174375"/>
            <a:ext cx="11645153" cy="129092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900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br>
              <a:rPr lang="en-US" sz="900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br>
              <a:rPr lang="en-US" sz="900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br>
              <a:rPr lang="en-US" sz="900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br>
              <a:rPr lang="en-US" sz="900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br>
              <a:rPr lang="en-US" sz="900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r>
              <a:rPr lang="en-US" sz="44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Engineer's calculations shows the need of: </a:t>
            </a:r>
            <a:br>
              <a:rPr lang="en-US" sz="44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ID4096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A9CEDD7-EFD9-AE2D-DC01-C7162D9D9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196353"/>
            <a:ext cx="11645153" cy="449131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Panels 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area: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m² </a:t>
            </a:r>
          </a:p>
          <a:p>
            <a:endParaRPr lang="en-US" sz="3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Accumulating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Hot water </a:t>
            </a:r>
            <a:r>
              <a:rPr 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</a:p>
          <a:p>
            <a:endParaRPr lang="en-US" sz="3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Irradiation 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water Generating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  </a:t>
            </a:r>
            <a:endParaRPr lang="LID4096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DF2D3C2-1A87-888B-70A5-16B3D4E5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" y="0"/>
            <a:ext cx="12071126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4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0BF1E71-999C-9130-7327-8070646C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2" y="1109569"/>
            <a:ext cx="11672046" cy="979207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our ‘</a:t>
            </a:r>
            <a:r>
              <a:rPr lang="en-US" sz="36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 made</a:t>
            </a:r>
            <a:r>
              <a:rPr lang="en-US" sz="36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and ‘</a:t>
            </a:r>
            <a:r>
              <a:rPr lang="en-US" sz="36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Kye</a:t>
            </a:r>
            <a:r>
              <a:rPr lang="en-US" sz="36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Services</a:t>
            </a:r>
            <a:endParaRPr lang="LID4096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D72FBFC-1103-0FD8-220A-63D7BCC60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364" y="2303929"/>
            <a:ext cx="11869271" cy="4554071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our supply will include: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u="sng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350 m² </a:t>
            </a:r>
            <a:r>
              <a:rPr lang="en-US" sz="280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Solar Panels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Ton Isolated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water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accumulating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panel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Wi-Fi)</a:t>
            </a:r>
          </a:p>
          <a:p>
            <a:pPr lvl="0">
              <a:lnSpc>
                <a:spcPct val="90000"/>
              </a:lnSpc>
              <a:buClr>
                <a:srgbClr val="90C226"/>
              </a:buClr>
              <a:buFont typeface="Wingdings" panose="05000000000000000000" pitchFamily="2" charset="2"/>
              <a:buChar char="Ø"/>
              <a:defRPr/>
            </a:pP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water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Water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Set control 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&amp; Safety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</a:t>
            </a:r>
          </a:p>
          <a:p>
            <a:pPr lvl="0">
              <a:lnSpc>
                <a:spcPct val="90000"/>
              </a:lnSpc>
              <a:buClr>
                <a:srgbClr val="90C226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Isolated pipeline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 site,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Installing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 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warrantee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Continues Service: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our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 local team</a:t>
            </a:r>
            <a:endParaRPr lang="LID4096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2DD2193-59A0-E2F5-0F54-B15693E37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" y="0"/>
            <a:ext cx="12071126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3A0705-2A6B-B953-A8AF-2D1A8A57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2" y="1084729"/>
            <a:ext cx="11779624" cy="123713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100" b="1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br>
              <a:rPr lang="en-US" sz="1100" b="1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br>
              <a:rPr lang="en-US" sz="1100" b="1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r>
              <a:rPr lang="en-US" sz="36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“</a:t>
            </a:r>
            <a:r>
              <a:rPr lang="en-US" sz="36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System” Purchasing </a:t>
            </a:r>
            <a:r>
              <a:rPr lang="en-US" sz="36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an </a:t>
            </a:r>
            <a:r>
              <a:rPr lang="en-US" sz="36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 decision</a:t>
            </a:r>
            <a:r>
              <a:rPr lang="en-US" sz="36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36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ID4096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F8363A6-CBCD-1AA8-8AB6-FF6323861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864660"/>
            <a:ext cx="11654118" cy="484990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1200" b="1" u="sng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40% of Energy Sources (</a:t>
            </a:r>
            <a:r>
              <a:rPr lang="en-US" sz="11200" u="sng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en-US" sz="11200" b="1" u="sng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 Saving </a:t>
            </a:r>
            <a:r>
              <a:rPr lang="en-US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Steam</a:t>
            </a:r>
          </a:p>
          <a:p>
            <a:r>
              <a:rPr lang="en-US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n-US" sz="1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1200" u="sng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Fast</a:t>
            </a:r>
            <a:r>
              <a:rPr lang="en-US" sz="11200" b="1" u="sng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u="sng" kern="1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R.O.I.</a:t>
            </a:r>
            <a:r>
              <a:rPr lang="en-US" sz="11200" b="1" kern="1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en-US" sz="11200" kern="1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200" u="sng" kern="1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12 -14 months</a:t>
            </a:r>
            <a:r>
              <a:rPr lang="en-US" sz="11200" kern="1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20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(about)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1200" b="1" u="sng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Estimated lifetime: </a:t>
            </a:r>
            <a:r>
              <a:rPr lang="en-US" sz="11200" u="sng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10 - 15 years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1200" b="1" u="sng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Silent &amp; Clean </a:t>
            </a:r>
            <a:r>
              <a:rPr lang="en-US" sz="1120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working system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704975" algn="l"/>
              </a:tabLst>
            </a:pPr>
            <a:r>
              <a:rPr lang="en-US" sz="1120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Almost </a:t>
            </a:r>
            <a:r>
              <a:rPr lang="en-US" sz="11200" b="1" u="sng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 maintenance </a:t>
            </a:r>
            <a:r>
              <a:rPr lang="en-US" sz="1120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need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120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From </a:t>
            </a:r>
            <a:r>
              <a:rPr lang="en-US" sz="11200" b="1" u="sng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Far Monitored &amp; Controlled 24/7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  <a:buFont typeface="Wingdings" panose="05000000000000000000" pitchFamily="2" charset="2"/>
              <a:buChar char="Ø"/>
              <a:defRPr/>
            </a:pPr>
            <a:r>
              <a:rPr lang="en-US" sz="11200" u="sng" kern="1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Deserves the                                  </a:t>
            </a:r>
            <a:r>
              <a:rPr lang="en-US" sz="11200" b="1" u="sng" kern="1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Receiving</a:t>
            </a:r>
            <a:r>
              <a:rPr lang="en-US" sz="11200" u="sng" kern="1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20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US" sz="11200" u="sng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Tax reduction</a:t>
            </a:r>
            <a:r>
              <a:rPr lang="en-US" sz="1120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1200" u="sng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Support</a:t>
            </a:r>
            <a:r>
              <a:rPr lang="en-US" sz="1120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for system purchase)</a:t>
            </a:r>
          </a:p>
          <a:p>
            <a:endParaRPr lang="LID4096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65738C7-2431-DBB5-535F-656BCC66D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221" y="5634317"/>
            <a:ext cx="2469957" cy="47513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E41B6F4-5C14-718C-655E-C626ABF77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7" y="0"/>
            <a:ext cx="12071126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3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213A86-D009-B752-A2CE-CB915224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2" y="1246095"/>
            <a:ext cx="11932022" cy="1559858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2025</a:t>
            </a:r>
            <a:br>
              <a:rPr lang="en-US" sz="1800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endParaRPr lang="LID4096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287CED5-317B-03B8-6B88-BCE4A6F65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472" y="1739154"/>
            <a:ext cx="11923055" cy="496644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endParaRPr lang="en-US" sz="800" u="sng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endParaRPr lang="en-US" sz="3600" u="sng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sz="17600" u="sng" dirty="0">
                <a:solidFill>
                  <a:schemeClr val="tx1"/>
                </a:solidFill>
                <a:latin typeface="Agency FB" panose="020B0503020202020204" pitchFamily="34" charset="0"/>
              </a:rPr>
              <a:t>Thanks for your kind attention</a:t>
            </a:r>
            <a:br>
              <a:rPr lang="LID4096" sz="4400" u="sng" dirty="0">
                <a:latin typeface="Agency FB" panose="020B0503020202020204" pitchFamily="34" charset="0"/>
              </a:rPr>
            </a:br>
            <a:endParaRPr lang="en-US" sz="4400" u="sng" dirty="0">
              <a:latin typeface="Agency FB" panose="020B0503020202020204" pitchFamily="34" charset="0"/>
            </a:endParaRPr>
          </a:p>
          <a:p>
            <a:pPr algn="ctr"/>
            <a:endParaRPr lang="en-US" sz="4400" u="sng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br>
              <a:rPr lang="en-US" sz="9300" u="sng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endParaRPr lang="en-US" sz="900" u="sng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900" u="sng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900" u="sng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900" u="sng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900" u="sng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3600" u="sng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3600" u="sng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3600" u="sng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endParaRPr lang="en-US" sz="17600" u="sng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sz="17600" u="sng" dirty="0">
                <a:solidFill>
                  <a:schemeClr val="tx1"/>
                </a:solidFill>
                <a:latin typeface="Agency FB" panose="020B0503020202020204" pitchFamily="34" charset="0"/>
              </a:rPr>
              <a:t>Dr. Menashe Rosenfeld</a:t>
            </a:r>
            <a:br>
              <a:rPr lang="en-US" sz="4400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br>
              <a:rPr lang="en-US" sz="4400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br>
              <a:rPr lang="en-US" sz="4400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br>
              <a:rPr lang="en-US" sz="4400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br>
              <a:rPr lang="en-US" sz="4400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br>
              <a:rPr lang="en-US" sz="4400" u="sng" dirty="0">
                <a:latin typeface="Agency FB" panose="020B0503020202020204" pitchFamily="34" charset="0"/>
              </a:rPr>
            </a:br>
            <a:br>
              <a:rPr lang="en-US" sz="4400" u="sng" dirty="0">
                <a:latin typeface="Agency FB" panose="020B0503020202020204" pitchFamily="34" charset="0"/>
              </a:rPr>
            </a:br>
            <a:endParaRPr lang="LID4096" sz="4400" dirty="0">
              <a:latin typeface="Agency FB" panose="020B0503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840B8CC-326A-6073-0AEB-32CDF7FCC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" y="0"/>
            <a:ext cx="12071126" cy="110956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723D64C-5652-835B-CDEC-CE5BEFAC1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534" y="3729318"/>
            <a:ext cx="1340225" cy="11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6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5AAE73-21AB-0628-1E38-400CBC10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2" y="1272988"/>
            <a:ext cx="11716869" cy="618565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“Sun Power Engineering” ltd</a:t>
            </a:r>
            <a:endParaRPr lang="LID4096" u="sng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763FB55-CD3A-F171-BB8F-66CCCCFDD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012" y="1891553"/>
            <a:ext cx="11716869" cy="463774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“Sun Power Engineering” ltd, is an Israeli registered company.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Our team of Engineers, is Experienced &amp; Specified, world-wide well connected in Thermo-Solar Energy, sophisticated systems.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Specialized in ‘Tailor-Made’ and ‘Tuen-Key’ project services.</a:t>
            </a:r>
            <a:endParaRPr lang="LID4096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are under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Joint-Venture agreements &amp; supply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2 international huge companies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over </a:t>
            </a:r>
            <a:r>
              <a:rPr lang="en-US" sz="32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years 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in the Thermo-Solar field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people have a great ambitus in doing better for Business and Environment.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085EEFB-6748-8B78-A601-E076F2CF1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" y="1"/>
            <a:ext cx="12066494" cy="11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43DE90-ABA7-B200-F762-1FA4A7431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4" y="1192306"/>
            <a:ext cx="11582399" cy="914400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of our life Philosophy say’s: </a:t>
            </a:r>
            <a:b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LID4096" sz="36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D8FD5C8-87A2-B4EC-D0B0-AEFF380E7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329" y="2017058"/>
            <a:ext cx="11961234" cy="4688541"/>
          </a:xfrm>
        </p:spPr>
        <p:txBody>
          <a:bodyPr>
            <a:normAutofit fontScale="92500"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5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along </a:t>
            </a:r>
            <a:r>
              <a:rPr lang="en-US" sz="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very morning </a:t>
            </a:r>
            <a:r>
              <a:rPr kumimoji="0" lang="en-US" sz="35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Sun is Shining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35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can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it </a:t>
            </a:r>
            <a:r>
              <a:rPr kumimoji="0" lang="en-US" sz="35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Free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Don’t hesitate and use it for: </a:t>
            </a:r>
          </a:p>
          <a:p>
            <a:pPr marL="571500" marR="0" lvl="0" indent="-5715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9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Monetary Saving 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39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Environment Improving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you agree with this philosophy, follow us, and: 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5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  <a:r>
              <a:rPr kumimoji="0" lang="en-US" sz="35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kumimoji="0" lang="en-US" sz="35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make-up your mind </a:t>
            </a:r>
            <a:r>
              <a:rPr kumimoji="0" lang="en-US" sz="35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kumimoji="0" lang="en-US" sz="35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 step </a:t>
            </a:r>
            <a:r>
              <a:rPr kumimoji="0" lang="en-US" sz="35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kumimoji="0" lang="en-US" sz="35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endParaRPr kumimoji="0" lang="en-US" sz="35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9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(Not using it,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your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Net Lost)</a:t>
            </a:r>
          </a:p>
          <a:p>
            <a:pPr algn="ctr"/>
            <a:endParaRPr lang="LID4096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982E0B4-9F96-5EB0-AA8C-1785A28DA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" y="0"/>
            <a:ext cx="12071126" cy="110956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04E37AF-2248-6C97-AC4F-FD74ECF42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544" y="5609003"/>
            <a:ext cx="914479" cy="91447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40E4016-9EEB-FC50-0C6F-3E9230CAE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7538" y="4054945"/>
            <a:ext cx="735818" cy="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B33722-596F-C2F5-FAB6-E0D3A09B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1219200"/>
            <a:ext cx="11707906" cy="824753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br>
              <a:rPr lang="en-US" b="1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br>
              <a:rPr lang="en-US" b="1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r>
              <a:rPr lang="en-US" sz="31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</a:t>
            </a:r>
            <a:r>
              <a:rPr lang="en-US" sz="31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generates us </a:t>
            </a:r>
            <a:r>
              <a:rPr lang="en-US" sz="31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Steam</a:t>
            </a:r>
            <a:r>
              <a:rPr lang="en-US" sz="31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31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</a:t>
            </a:r>
            <a:r>
              <a:rPr lang="en-US" sz="31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1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Sterilizing</a:t>
            </a:r>
            <a:br>
              <a:rPr lang="en-US" sz="31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u="sng" dirty="0">
                <a:latin typeface="Agency FB" panose="020B0503020202020204" pitchFamily="34" charset="0"/>
              </a:rPr>
            </a:br>
            <a:endParaRPr lang="LID4096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7E85CA5-DBFE-C3B1-FBA4-93B207F6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224" y="2153585"/>
            <a:ext cx="11806517" cy="4596839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sz="900" dirty="0">
              <a:latin typeface="Agency FB" panose="020B050302020202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Steam generating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we’re </a:t>
            </a:r>
            <a:r>
              <a:rPr lang="en-US" sz="4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Burning Materials 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Gasoline, Gas, Charcoal, etc.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Burning </a:t>
            </a:r>
            <a:r>
              <a:rPr lang="en-US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n-US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means:</a:t>
            </a:r>
          </a:p>
          <a:p>
            <a:pPr marL="571500" lvl="0" indent="-571500" algn="ctr">
              <a:buClr>
                <a:srgbClr val="90C226"/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5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</a:t>
            </a:r>
            <a:r>
              <a:rPr lang="en-US" sz="5200" b="1" u="sng" dirty="0">
                <a:latin typeface="Arial" panose="020B0604020202020204" pitchFamily="34" charset="0"/>
                <a:cs typeface="Arial" panose="020B0604020202020204" pitchFamily="34" charset="0"/>
              </a:rPr>
              <a:t>‘Buring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’,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n-US" sz="5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Pollution</a:t>
            </a:r>
            <a:r>
              <a:rPr lang="en-US" sz="5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endParaRPr lang="LID4096" sz="5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US" sz="900" b="1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52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en-US" sz="52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en-US" sz="52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</a:t>
            </a:r>
            <a:r>
              <a:rPr lang="en-US" sz="52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 </a:t>
            </a:r>
            <a:r>
              <a:rPr lang="en-US" sz="52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Solar-Energy system</a:t>
            </a:r>
            <a:r>
              <a:rPr lang="en-US" sz="5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52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make the </a:t>
            </a:r>
            <a:r>
              <a:rPr lang="en-US" sz="52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Change </a:t>
            </a:r>
          </a:p>
          <a:p>
            <a:endParaRPr lang="LID4096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64EB4A9-F7F6-3027-B795-A6C6BD1AD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" y="0"/>
            <a:ext cx="12071126" cy="110956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3919131-3075-E1F9-5648-AA59108D5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919" y="4279899"/>
            <a:ext cx="921990" cy="91383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FDFF123-EBB7-3556-AD05-4B7485E7B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224" y="5701515"/>
            <a:ext cx="1048909" cy="10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170FAF-A0FE-B68F-9450-A44D45C21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1201271"/>
            <a:ext cx="11501717" cy="797858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br>
              <a:rPr lang="en-US" b="1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endParaRPr lang="LID4096" dirty="0">
              <a:latin typeface="Agency FB" panose="020B0503020202020204" pitchFamily="34" charset="0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36C83BA-9621-D146-A21D-79DD4BEE3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412" y="6633882"/>
            <a:ext cx="11501717" cy="53788"/>
          </a:xfrm>
        </p:spPr>
        <p:txBody>
          <a:bodyPr>
            <a:normAutofit fontScale="25000" lnSpcReduction="20000"/>
          </a:bodyPr>
          <a:lstStyle/>
          <a:p>
            <a:endParaRPr lang="LID4096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32532DF-8C8E-200A-E5B8-34501F375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" y="0"/>
            <a:ext cx="12071126" cy="1109568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046403D-D5C0-FA45-9C0E-61D5F1945FB9}"/>
              </a:ext>
            </a:extLst>
          </p:cNvPr>
          <p:cNvSpPr txBox="1"/>
          <p:nvPr/>
        </p:nvSpPr>
        <p:spPr>
          <a:xfrm>
            <a:off x="60436" y="3248816"/>
            <a:ext cx="11979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our “Thermo-Solar” system working…..?</a:t>
            </a:r>
            <a:endParaRPr lang="LID4096" sz="4000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8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A47534-18AD-C875-96DD-033453BE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2" y="1219200"/>
            <a:ext cx="11779623" cy="708212"/>
          </a:xfrm>
        </p:spPr>
        <p:txBody>
          <a:bodyPr>
            <a:normAutofit/>
          </a:bodyPr>
          <a:lstStyle/>
          <a:p>
            <a:pPr algn="ctr"/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 pitchFamily="34" charset="0"/>
                <a:ea typeface="Gisha" panose="020B0502040204020203" pitchFamily="34" charset="-79"/>
                <a:cs typeface="Arial" panose="020B0604020202020204" pitchFamily="34" charset="0"/>
              </a:rPr>
              <a:t>As an idea, it’s very simple:</a:t>
            </a:r>
            <a:endParaRPr lang="LID4096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DDF1C38-A35E-C020-E8CF-FED5AE6D5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012" y="2037044"/>
            <a:ext cx="11779623" cy="4623732"/>
          </a:xfrm>
        </p:spPr>
        <p:txBody>
          <a:bodyPr/>
          <a:lstStyle/>
          <a:p>
            <a:endParaRPr lang="LID4096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F936DA5-E1B8-AD7B-F919-5A8E77A6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" y="0"/>
            <a:ext cx="12071126" cy="1109568"/>
          </a:xfrm>
          <a:prstGeom prst="rect">
            <a:avLst/>
          </a:prstGeom>
        </p:spPr>
      </p:pic>
      <p:pic>
        <p:nvPicPr>
          <p:cNvPr id="5" name="מציין מיקום תוכן 4" descr="תמונה שמכילה טקסט, צילום מסך, עיגול, תרש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BB2B79E0-2D5B-A879-2513-BCECF2937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3" y="1927412"/>
            <a:ext cx="11860304" cy="4814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46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6BBBE9-A9A1-9038-7DF1-8FBAEFD7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8" y="1407459"/>
            <a:ext cx="11979162" cy="4823012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really working ……..?</a:t>
            </a:r>
            <a:br>
              <a:rPr lang="LID4096" u="sng" dirty="0">
                <a:solidFill>
                  <a:srgbClr val="0033CC"/>
                </a:solidFill>
                <a:latin typeface="Agency FB" panose="020B0503020202020204" pitchFamily="34" charset="0"/>
              </a:rPr>
            </a:br>
            <a:endParaRPr lang="LID4096" dirty="0">
              <a:latin typeface="Agency FB" panose="020B0503020202020204" pitchFamily="34" charset="0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ED77DDD-B0FC-CCA4-AB36-53112CE89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38" y="6571128"/>
            <a:ext cx="11979162" cy="179295"/>
          </a:xfrm>
        </p:spPr>
        <p:txBody>
          <a:bodyPr>
            <a:normAutofit fontScale="40000" lnSpcReduction="20000"/>
          </a:bodyPr>
          <a:lstStyle/>
          <a:p>
            <a:endParaRPr lang="LID4096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5439B18-6576-D1F6-BCB0-BF3E7A9D1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" y="0"/>
            <a:ext cx="12071126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4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04C0BA-CB52-88AA-803B-6E6681C9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8" y="1109568"/>
            <a:ext cx="11851341" cy="4771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</a:t>
            </a:r>
            <a:r>
              <a:rPr lang="en-US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Samut Sakhon:</a:t>
            </a:r>
            <a:endParaRPr lang="LID40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תמונה 37">
            <a:extLst>
              <a:ext uri="{FF2B5EF4-FFF2-40B4-BE49-F238E27FC236}">
                <a16:creationId xmlns:a16="http://schemas.microsoft.com/office/drawing/2014/main" id="{4EC9DBF7-6A75-5A4D-8C0E-7A4113ED0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6" y="1927413"/>
            <a:ext cx="11846826" cy="4930586"/>
          </a:xfrm>
          <a:prstGeom prst="rect">
            <a:avLst/>
          </a:prstGeom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92CB354-239A-4135-1DF2-E4845DA17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011" y="1792941"/>
            <a:ext cx="11851341" cy="5145741"/>
          </a:xfrm>
        </p:spPr>
        <p:txBody>
          <a:bodyPr/>
          <a:lstStyle/>
          <a:p>
            <a:pPr algn="ctr"/>
            <a:endParaRPr lang="LID4096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91171B7-6384-FFDB-CE64-29EC6E229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7" y="0"/>
            <a:ext cx="12071126" cy="1109568"/>
          </a:xfrm>
          <a:prstGeom prst="rect">
            <a:avLst/>
          </a:prstGeom>
        </p:spPr>
      </p:pic>
      <p:pic>
        <p:nvPicPr>
          <p:cNvPr id="9" name="מציין מיקום תוכן 4" descr="תמונה שמכילה בחוץ, בניין, מים, רציף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F1A5DC59-C045-AC54-42BC-B548E638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1" y="1927413"/>
            <a:ext cx="11824447" cy="4930587"/>
          </a:xfrm>
        </p:spPr>
      </p:pic>
      <p:pic>
        <p:nvPicPr>
          <p:cNvPr id="14" name="מציין מיקום תוכן 4" descr="תמונה שמכילה בחוץ, בניין, מים, רציף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6D43D270-DDC4-FDEC-6FCC-228F717BE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1990165"/>
            <a:ext cx="11681012" cy="4867835"/>
          </a:xfrm>
        </p:spPr>
      </p:pic>
      <p:pic>
        <p:nvPicPr>
          <p:cNvPr id="25" name="מציין מיקום תוכן 4" descr="תמונה שמכילה בחוץ, בניין, מים, רציף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7D991DFF-976A-C320-F14A-49ACE1BD3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1954306"/>
            <a:ext cx="11681012" cy="4796118"/>
          </a:xfrm>
        </p:spPr>
      </p:pic>
      <p:pic>
        <p:nvPicPr>
          <p:cNvPr id="30" name="מציין מיקום תוכן 4" descr="תמונה שמכילה בחוץ, בניין, מים, רציף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A0E544B1-80EB-250F-5936-6C65E0006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2034989"/>
            <a:ext cx="11681012" cy="4867835"/>
          </a:xfrm>
        </p:spPr>
      </p:pic>
      <p:pic>
        <p:nvPicPr>
          <p:cNvPr id="35" name="מציין מיקום תוכן 4" descr="תמונה שמכילה בחוץ, בניין, מים, רציף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F8AF7764-5B05-56D1-9E46-1A1D0D49C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2106706"/>
            <a:ext cx="11681012" cy="4796118"/>
          </a:xfrm>
        </p:spPr>
      </p:pic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CC4B2109-E22C-04CA-FF64-A022C3468390}"/>
              </a:ext>
            </a:extLst>
          </p:cNvPr>
          <p:cNvCxnSpPr/>
          <p:nvPr/>
        </p:nvCxnSpPr>
        <p:spPr>
          <a:xfrm flipH="1">
            <a:off x="1434353" y="1676400"/>
            <a:ext cx="4536141" cy="1541929"/>
          </a:xfrm>
          <a:prstGeom prst="straightConnector1">
            <a:avLst/>
          </a:prstGeom>
          <a:ln w="28575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BBB7ACD4-7D57-A608-781A-06D8E770C6E0}"/>
              </a:ext>
            </a:extLst>
          </p:cNvPr>
          <p:cNvCxnSpPr/>
          <p:nvPr/>
        </p:nvCxnSpPr>
        <p:spPr>
          <a:xfrm flipH="1">
            <a:off x="5522259" y="1667435"/>
            <a:ext cx="466165" cy="1891553"/>
          </a:xfrm>
          <a:prstGeom prst="straightConnector1">
            <a:avLst/>
          </a:prstGeom>
          <a:ln w="28575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65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5A57B8-693D-8418-C9A1-0CDAC9F9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968187"/>
            <a:ext cx="11833319" cy="896471"/>
          </a:xfrm>
        </p:spPr>
        <p:txBody>
          <a:bodyPr>
            <a:normAutofit/>
          </a:bodyPr>
          <a:lstStyle/>
          <a:p>
            <a:br>
              <a:rPr lang="en-US" sz="900" u="sng" dirty="0">
                <a:solidFill>
                  <a:srgbClr val="3333FF"/>
                </a:solidFill>
                <a:latin typeface="Agency FB" panose="020B0503020202020204" pitchFamily="34" charset="0"/>
              </a:rPr>
            </a:br>
            <a:r>
              <a:rPr lang="en-US" sz="2400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b="1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 Hot water </a:t>
            </a:r>
            <a:r>
              <a:rPr lang="en-US" sz="2400" b="1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</a:t>
            </a:r>
            <a:r>
              <a:rPr lang="en-US" sz="2400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transferred to </a:t>
            </a:r>
            <a:r>
              <a:rPr lang="en-US" sz="2400" b="1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</a:t>
            </a:r>
            <a:r>
              <a:rPr lang="en-US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Panels</a:t>
            </a:r>
            <a:r>
              <a:rPr lang="en-US" sz="2400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from above</a:t>
            </a:r>
            <a:endParaRPr lang="LID4096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מציין מיקום תוכן 6">
            <a:extLst>
              <a:ext uri="{FF2B5EF4-FFF2-40B4-BE49-F238E27FC236}">
                <a16:creationId xmlns:a16="http://schemas.microsoft.com/office/drawing/2014/main" id="{78FF5977-882E-A61A-CBE1-EDD0A69FD6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0938" y="1649507"/>
            <a:ext cx="5781675" cy="5208493"/>
          </a:xfrm>
        </p:spPr>
      </p:pic>
      <p:pic>
        <p:nvPicPr>
          <p:cNvPr id="9" name="מציין מיקום תוכן 9">
            <a:extLst>
              <a:ext uri="{FF2B5EF4-FFF2-40B4-BE49-F238E27FC236}">
                <a16:creationId xmlns:a16="http://schemas.microsoft.com/office/drawing/2014/main" id="{CF2A1771-06D9-278F-C508-556DAD9221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3838" y="1649506"/>
            <a:ext cx="6007100" cy="5208493"/>
          </a:xfr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C87DFFE-DE2F-220D-68A2-FCAFB50E0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0"/>
            <a:ext cx="12071126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43873"/>
      </p:ext>
    </p:extLst>
  </p:cSld>
  <p:clrMapOvr>
    <a:masterClrMapping/>
  </p:clrMapOvr>
</p:sld>
</file>

<file path=ppt/theme/theme1.xml><?xml version="1.0" encoding="utf-8"?>
<a:theme xmlns:a="http://schemas.openxmlformats.org/drawingml/2006/main" name="פיאה">
  <a:themeElements>
    <a:clrScheme name="פיאה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פיאה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יאה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620</TotalTime>
  <Words>752</Words>
  <Application>Microsoft Office PowerPoint</Application>
  <PresentationFormat>מסך רחב</PresentationFormat>
  <Paragraphs>97</Paragraphs>
  <Slides>16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Agency FB</vt:lpstr>
      <vt:lpstr>Aptos</vt:lpstr>
      <vt:lpstr>Aptos Narrow</vt:lpstr>
      <vt:lpstr>Arial</vt:lpstr>
      <vt:lpstr>Trebuchet MS</vt:lpstr>
      <vt:lpstr>Wingdings</vt:lpstr>
      <vt:lpstr>Wingdings 3</vt:lpstr>
      <vt:lpstr>פיאה</vt:lpstr>
      <vt:lpstr>    We are proud to present our “Thermo-Solar” system     How Sun-Radiation is used for Boiler’s water pre-heating  </vt:lpstr>
      <vt:lpstr>Who is “Sun Power Engineering” ltd</vt:lpstr>
      <vt:lpstr> One of our life Philosophy say’s:  </vt:lpstr>
      <vt:lpstr>  Boiler generates us Steam for Cooking and Sterilizing  </vt:lpstr>
      <vt:lpstr>  </vt:lpstr>
      <vt:lpstr>As an idea, it’s very simple:</vt:lpstr>
      <vt:lpstr>Is it really working ……..? </vt:lpstr>
      <vt:lpstr> Yes, Here in Samut Sakhon:</vt:lpstr>
      <vt:lpstr> From 10Ton Hot water Tank transferred to Boiler       Solar Panels, from above</vt:lpstr>
      <vt:lpstr>                     KT 99 Owner (Tuna caning Factory):        “ Around  Mid of December 2024, The “Solar system” had been installed  in my new Tuna caning factory, (It took 4 days to install) and started to function on the same day”       “To the Gasoline tank, was connected an Electronic meter, for accurate Gasoline litters counting”        “After 4 weeks of carefully and precise monitoring, by ourselves, each of the systems (Regular VS  Solar), The Results clearly shows the Saving of 33.5%(!)  of Gasoline, by the Solar system using”, Testified the Owner.</vt:lpstr>
      <vt:lpstr> What is the Change doing……? </vt:lpstr>
      <vt:lpstr>What are the requirements saying……….? </vt:lpstr>
      <vt:lpstr>      Engineer's calculations shows the need of:  </vt:lpstr>
      <vt:lpstr>Based on our ‘Tailor made’ and ‘Turn Kye’ Services</vt:lpstr>
      <vt:lpstr>   Why “Solar System” Purchasing is it an Intelligent decision? </vt:lpstr>
      <vt:lpstr>July 2nd, 2025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דר מנשה רוזנפלד</dc:creator>
  <cp:lastModifiedBy>איילת פרץ</cp:lastModifiedBy>
  <cp:revision>2</cp:revision>
  <dcterms:created xsi:type="dcterms:W3CDTF">2025-06-29T03:21:01Z</dcterms:created>
  <dcterms:modified xsi:type="dcterms:W3CDTF">2025-07-03T06:42:24Z</dcterms:modified>
</cp:coreProperties>
</file>